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21"/>
  </p:notesMasterIdLst>
  <p:sldIdLst>
    <p:sldId id="309" r:id="rId6"/>
    <p:sldId id="308" r:id="rId7"/>
    <p:sldId id="310" r:id="rId8"/>
    <p:sldId id="258" r:id="rId9"/>
    <p:sldId id="267" r:id="rId10"/>
    <p:sldId id="268" r:id="rId11"/>
    <p:sldId id="303" r:id="rId12"/>
    <p:sldId id="304" r:id="rId13"/>
    <p:sldId id="305" r:id="rId14"/>
    <p:sldId id="307" r:id="rId15"/>
    <p:sldId id="306" r:id="rId16"/>
    <p:sldId id="301" r:id="rId17"/>
    <p:sldId id="269" r:id="rId18"/>
    <p:sldId id="302" r:id="rId19"/>
    <p:sldId id="261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 Yagut" panose="00000400000000000000" pitchFamily="2" charset="-78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8564D16-170F-416E-A7CA-8C91B389A270}" type="datetimeFigureOut">
              <a:rPr lang="fa-IR" smtClean="0"/>
              <a:pPr/>
              <a:t>10/08/1442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113022D-414C-4838-AB11-C1A9DF7573CE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3022D-414C-4838-AB11-C1A9DF7573CE}" type="slidenum">
              <a:rPr lang="fa-IR" smtClean="0"/>
              <a:pPr/>
              <a:t>6</a:t>
            </a:fld>
            <a:endParaRPr lang="fa-I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808AC4CE-EF28-4437-8B0E-78760D2EBFA8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7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E3F676ED-292B-4DD0-8D33-2D0D1EDED1D7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D992A-97B0-4EAF-B69B-D7ABD43D9D4F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2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E9765AFD-8753-4BBF-A577-9E8BF7807E7D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3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463809CB-2B14-4BCB-AB3D-0CE08C1DE946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D5109E16-B43E-4CC8-88F2-C1EE2CE2F97C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09E2677E-499A-43D2-8D5C-08961F4FBB63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8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7DFE6468-36F7-43E0-A853-A9513C0177B9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2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4DE3A-1B18-4043-B756-9F2FD653EBF5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FEB8522C-3EB4-4EF9-AAD6-FE899C681526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CE1-444E-4F3A-B639-C07694D2EB78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9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2635DE51-DC48-4EB5-85B7-D94EBC268C04}" type="datetime1">
              <a:rPr lang="en-US" smtClean="0"/>
              <a:pPr/>
              <a:t>5/19/2021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263775"/>
            <a:ext cx="7772400" cy="1470025"/>
          </a:xfrm>
        </p:spPr>
        <p:txBody>
          <a:bodyPr>
            <a:normAutofit/>
          </a:bodyPr>
          <a:lstStyle/>
          <a:p>
            <a:r>
              <a:rPr lang="fa-IR" dirty="0"/>
              <a:t>تأثير ورزش در سلامت دانش‏آموزان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/>
              <a:t>1</a:t>
            </a:r>
            <a:endParaRPr lang="en-US" sz="24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007BB5-FD32-43C6-BDCC-86D6D6881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0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1"/>
    </mc:Choice>
    <mc:Fallback xmlns="">
      <p:transition spd="slow" advTm="7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763000" cy="841375"/>
          </a:xfrm>
        </p:spPr>
        <p:txBody>
          <a:bodyPr>
            <a:normAutofit/>
          </a:bodyPr>
          <a:lstStyle/>
          <a:p>
            <a:pPr lvl="0" algn="r">
              <a:buFont typeface="Wingdings" pitchFamily="2" charset="2"/>
              <a:buChar char="Ø"/>
            </a:pPr>
            <a:r>
              <a:rPr lang="fa-IR" sz="3200" dirty="0">
                <a:solidFill>
                  <a:srgbClr val="FF0000"/>
                </a:solidFill>
              </a:rPr>
              <a:t> سن شروع فعاليت‏هاي ورزشي در دانش‏آموزان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219200"/>
            <a:ext cx="8839200" cy="5181600"/>
          </a:xfrm>
        </p:spPr>
        <p:txBody>
          <a:bodyPr>
            <a:normAutofit lnSpcReduction="10000"/>
          </a:bodyPr>
          <a:lstStyle/>
          <a:p>
            <a:pPr algn="r">
              <a:buFont typeface="Arial" pitchFamily="34" charset="0"/>
              <a:buChar char="•"/>
            </a:pPr>
            <a:r>
              <a:rPr lang="fa-IR" sz="2600" dirty="0"/>
              <a:t> ژيمناستيک: دختران </a:t>
            </a:r>
            <a:r>
              <a:rPr lang="fa-IR" sz="2600" dirty="0">
                <a:solidFill>
                  <a:srgbClr val="FF0000"/>
                </a:solidFill>
              </a:rPr>
              <a:t>6</a:t>
            </a:r>
            <a:r>
              <a:rPr lang="fa-IR" sz="2600" dirty="0"/>
              <a:t> تا </a:t>
            </a:r>
            <a:r>
              <a:rPr lang="fa-IR" sz="2600" dirty="0">
                <a:solidFill>
                  <a:srgbClr val="FF0000"/>
                </a:solidFill>
              </a:rPr>
              <a:t>8</a:t>
            </a:r>
            <a:r>
              <a:rPr lang="fa-IR" sz="2600" dirty="0"/>
              <a:t> سالگي و پسران </a:t>
            </a:r>
            <a:r>
              <a:rPr lang="fa-IR" sz="2600" dirty="0">
                <a:solidFill>
                  <a:srgbClr val="FF0000"/>
                </a:solidFill>
              </a:rPr>
              <a:t>8</a:t>
            </a:r>
            <a:r>
              <a:rPr lang="fa-IR" sz="2600" dirty="0"/>
              <a:t> تا </a:t>
            </a:r>
            <a:r>
              <a:rPr lang="fa-IR" sz="2600" dirty="0">
                <a:solidFill>
                  <a:srgbClr val="FF0000"/>
                </a:solidFill>
              </a:rPr>
              <a:t>9</a:t>
            </a:r>
            <a:r>
              <a:rPr lang="fa-IR" sz="2600" dirty="0"/>
              <a:t> سالگي</a:t>
            </a:r>
          </a:p>
          <a:p>
            <a:pPr algn="r">
              <a:buFont typeface="Arial" pitchFamily="34" charset="0"/>
              <a:buChar char="•"/>
            </a:pPr>
            <a:r>
              <a:rPr lang="fa-IR" sz="2600" dirty="0"/>
              <a:t> شنا: سنين </a:t>
            </a:r>
            <a:r>
              <a:rPr lang="fa-IR" sz="2600" dirty="0">
                <a:solidFill>
                  <a:srgbClr val="FF0000"/>
                </a:solidFill>
              </a:rPr>
              <a:t>6</a:t>
            </a:r>
            <a:r>
              <a:rPr lang="fa-IR" sz="2600" dirty="0"/>
              <a:t> تا </a:t>
            </a:r>
            <a:r>
              <a:rPr lang="fa-IR" sz="2600" dirty="0">
                <a:solidFill>
                  <a:srgbClr val="FF0000"/>
                </a:solidFill>
              </a:rPr>
              <a:t>8</a:t>
            </a:r>
            <a:r>
              <a:rPr lang="fa-IR" sz="2600" dirty="0"/>
              <a:t> سالگي</a:t>
            </a:r>
          </a:p>
          <a:p>
            <a:pPr algn="r">
              <a:buFont typeface="Arial" pitchFamily="34" charset="0"/>
              <a:buChar char="•"/>
            </a:pPr>
            <a:r>
              <a:rPr lang="fa-IR" sz="2600" dirty="0"/>
              <a:t> اسکي و تنيس: سنين </a:t>
            </a:r>
            <a:r>
              <a:rPr lang="fa-IR" sz="2600" dirty="0">
                <a:solidFill>
                  <a:srgbClr val="FF0000"/>
                </a:solidFill>
              </a:rPr>
              <a:t>7</a:t>
            </a:r>
            <a:r>
              <a:rPr lang="fa-IR" sz="2600" dirty="0"/>
              <a:t> تا </a:t>
            </a:r>
            <a:r>
              <a:rPr lang="fa-IR" sz="2600" dirty="0">
                <a:solidFill>
                  <a:srgbClr val="FF0000"/>
                </a:solidFill>
              </a:rPr>
              <a:t>8</a:t>
            </a:r>
            <a:r>
              <a:rPr lang="fa-IR" sz="2600" dirty="0"/>
              <a:t> سالگي</a:t>
            </a:r>
          </a:p>
          <a:p>
            <a:pPr algn="r">
              <a:buFont typeface="Arial" pitchFamily="34" charset="0"/>
              <a:buChar char="•"/>
            </a:pPr>
            <a:r>
              <a:rPr lang="fa-IR" sz="2600" dirty="0"/>
              <a:t> جودو: سنين </a:t>
            </a:r>
            <a:r>
              <a:rPr lang="fa-IR" sz="2600" dirty="0">
                <a:solidFill>
                  <a:srgbClr val="FF0000"/>
                </a:solidFill>
              </a:rPr>
              <a:t>8</a:t>
            </a:r>
            <a:r>
              <a:rPr lang="fa-IR" sz="2600" dirty="0"/>
              <a:t> تا </a:t>
            </a:r>
            <a:r>
              <a:rPr lang="fa-IR" sz="2600" dirty="0">
                <a:solidFill>
                  <a:srgbClr val="FF0000"/>
                </a:solidFill>
              </a:rPr>
              <a:t>10</a:t>
            </a:r>
            <a:r>
              <a:rPr lang="fa-IR" sz="2600" dirty="0"/>
              <a:t> سالگي</a:t>
            </a:r>
          </a:p>
          <a:p>
            <a:pPr algn="r">
              <a:buFont typeface="Arial" pitchFamily="34" charset="0"/>
              <a:buChar char="•"/>
            </a:pPr>
            <a:r>
              <a:rPr lang="fa-IR" sz="2600" dirty="0"/>
              <a:t> تنيس روي ميز: سنين </a:t>
            </a:r>
            <a:r>
              <a:rPr lang="fa-IR" sz="2600" dirty="0">
                <a:solidFill>
                  <a:srgbClr val="FF0000"/>
                </a:solidFill>
              </a:rPr>
              <a:t>8</a:t>
            </a:r>
            <a:r>
              <a:rPr lang="fa-IR" sz="2600" dirty="0"/>
              <a:t> تا </a:t>
            </a:r>
            <a:r>
              <a:rPr lang="fa-IR" sz="2600" dirty="0">
                <a:solidFill>
                  <a:srgbClr val="FF0000"/>
                </a:solidFill>
              </a:rPr>
              <a:t>9</a:t>
            </a:r>
            <a:r>
              <a:rPr lang="fa-IR" sz="2600" dirty="0"/>
              <a:t> سالگي</a:t>
            </a:r>
          </a:p>
          <a:p>
            <a:pPr algn="r">
              <a:buFont typeface="Arial" pitchFamily="34" charset="0"/>
              <a:buChar char="•"/>
            </a:pPr>
            <a:r>
              <a:rPr lang="fa-IR" sz="2600" dirty="0"/>
              <a:t> فوتبال، بدمينتون، بسکتبال، واليبال، دو سرعت: سنين </a:t>
            </a:r>
            <a:r>
              <a:rPr lang="fa-IR" sz="2600" dirty="0">
                <a:solidFill>
                  <a:srgbClr val="FF0000"/>
                </a:solidFill>
              </a:rPr>
              <a:t>10</a:t>
            </a:r>
            <a:r>
              <a:rPr lang="fa-IR" sz="2600" dirty="0"/>
              <a:t> تا </a:t>
            </a:r>
            <a:r>
              <a:rPr lang="fa-IR" sz="2600" dirty="0">
                <a:solidFill>
                  <a:srgbClr val="FF0000"/>
                </a:solidFill>
              </a:rPr>
              <a:t>12</a:t>
            </a:r>
            <a:r>
              <a:rPr lang="fa-IR" sz="2600" dirty="0"/>
              <a:t> سالگي</a:t>
            </a:r>
          </a:p>
          <a:p>
            <a:pPr algn="r">
              <a:buFont typeface="Arial" pitchFamily="34" charset="0"/>
              <a:buChar char="•"/>
            </a:pPr>
            <a:r>
              <a:rPr lang="fa-IR" sz="2600" dirty="0"/>
              <a:t> کشتي: سنين </a:t>
            </a:r>
            <a:r>
              <a:rPr lang="fa-IR" sz="2600" dirty="0">
                <a:solidFill>
                  <a:srgbClr val="FF0000"/>
                </a:solidFill>
              </a:rPr>
              <a:t>11</a:t>
            </a:r>
            <a:r>
              <a:rPr lang="fa-IR" sz="2600" dirty="0"/>
              <a:t> تا </a:t>
            </a:r>
            <a:r>
              <a:rPr lang="fa-IR" sz="2600" dirty="0">
                <a:solidFill>
                  <a:srgbClr val="FF0000"/>
                </a:solidFill>
              </a:rPr>
              <a:t>13</a:t>
            </a:r>
            <a:r>
              <a:rPr lang="fa-IR" sz="2600" dirty="0"/>
              <a:t> سالگي</a:t>
            </a:r>
          </a:p>
          <a:p>
            <a:pPr algn="r">
              <a:buFont typeface="Arial" pitchFamily="34" charset="0"/>
              <a:buChar char="•"/>
            </a:pPr>
            <a:r>
              <a:rPr lang="fa-IR" sz="2600" dirty="0"/>
              <a:t> دوچرخه سواري: سنين </a:t>
            </a:r>
            <a:r>
              <a:rPr lang="fa-IR" sz="2600" dirty="0">
                <a:solidFill>
                  <a:srgbClr val="FF0000"/>
                </a:solidFill>
              </a:rPr>
              <a:t>12</a:t>
            </a:r>
            <a:r>
              <a:rPr lang="fa-IR" sz="2600" dirty="0"/>
              <a:t> تا </a:t>
            </a:r>
            <a:r>
              <a:rPr lang="fa-IR" sz="2600" dirty="0">
                <a:solidFill>
                  <a:srgbClr val="FF0000"/>
                </a:solidFill>
              </a:rPr>
              <a:t>15</a:t>
            </a:r>
            <a:r>
              <a:rPr lang="fa-IR" sz="2600" dirty="0"/>
              <a:t> سالگي</a:t>
            </a:r>
          </a:p>
          <a:p>
            <a:pPr algn="r">
              <a:buFont typeface="Arial" pitchFamily="34" charset="0"/>
              <a:buChar char="•"/>
            </a:pPr>
            <a:r>
              <a:rPr lang="fa-IR" sz="2600" dirty="0"/>
              <a:t> وزنه برداري: سنين </a:t>
            </a:r>
            <a:r>
              <a:rPr lang="fa-IR" sz="2600" dirty="0">
                <a:solidFill>
                  <a:srgbClr val="FF0000"/>
                </a:solidFill>
              </a:rPr>
              <a:t>14</a:t>
            </a:r>
            <a:r>
              <a:rPr lang="fa-IR" sz="2600" dirty="0"/>
              <a:t> تا </a:t>
            </a:r>
            <a:r>
              <a:rPr lang="fa-IR" sz="2600" dirty="0">
                <a:solidFill>
                  <a:srgbClr val="FF0000"/>
                </a:solidFill>
              </a:rPr>
              <a:t>15</a:t>
            </a:r>
            <a:r>
              <a:rPr lang="fa-IR" sz="2600" dirty="0"/>
              <a:t> سالگي</a:t>
            </a:r>
          </a:p>
          <a:p>
            <a:pPr algn="r">
              <a:buFont typeface="Arial" pitchFamily="34" charset="0"/>
              <a:buChar char="•"/>
            </a:pPr>
            <a:r>
              <a:rPr lang="fa-IR" sz="2600" dirty="0"/>
              <a:t> دو استقامت: سنين </a:t>
            </a:r>
            <a:r>
              <a:rPr lang="fa-IR" sz="2600" dirty="0">
                <a:solidFill>
                  <a:srgbClr val="FF0000"/>
                </a:solidFill>
              </a:rPr>
              <a:t>14</a:t>
            </a:r>
            <a:r>
              <a:rPr lang="fa-IR" sz="2600" dirty="0"/>
              <a:t> تا </a:t>
            </a:r>
            <a:r>
              <a:rPr lang="fa-IR" sz="2600" dirty="0">
                <a:solidFill>
                  <a:srgbClr val="FF0000"/>
                </a:solidFill>
              </a:rPr>
              <a:t>16</a:t>
            </a:r>
            <a:r>
              <a:rPr lang="fa-IR" sz="2600" dirty="0"/>
              <a:t> سالگي</a:t>
            </a:r>
          </a:p>
          <a:p>
            <a:pPr algn="just"/>
            <a:r>
              <a:rPr lang="fa-IR" sz="2600" dirty="0">
                <a:solidFill>
                  <a:srgbClr val="00B050"/>
                </a:solidFill>
              </a:rPr>
              <a:t>* کودکان ورزشکار بايد از نظر معيار‏هاي رشد، وزن، ساختار بدني، مراحل بلوغ و تنش‏هاي عصبي تحت نظر متخصص اطفال باشند.</a:t>
            </a:r>
          </a:p>
          <a:p>
            <a:pPr algn="r"/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/>
              <a:t>10</a:t>
            </a:r>
            <a:endParaRPr lang="en-US" sz="2400" b="1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F43B816-8212-428A-B353-83AD04BC5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46"/>
    </mc:Choice>
    <mc:Fallback xmlns="">
      <p:transition spd="slow" advTm="97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241425"/>
          </a:xfrm>
        </p:spPr>
        <p:txBody>
          <a:bodyPr>
            <a:normAutofit/>
          </a:bodyPr>
          <a:lstStyle/>
          <a:p>
            <a:pPr algn="r"/>
            <a:r>
              <a:rPr lang="fa-IR" sz="2800" dirty="0"/>
              <a:t>نکات مهمي در مورد تحرک و فعاليت بدني دانش‏آموزان و نوجوانان: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19200"/>
            <a:ext cx="8763000" cy="533400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fa-IR" sz="2600" dirty="0"/>
              <a:t> تشويق آنها براي انجام ورزش‏هايي مانند دوچرخه‏سواري، دويدن، شنا کردن.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fa-IR" sz="2600" dirty="0"/>
              <a:t> محدود کردن استفاده از بازي‏هاي رايانه اي، تماشاي تلويزيون به کمتر از دو ساعت در روز.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fa-IR" sz="2600" dirty="0"/>
              <a:t> استفاده از پله به جاي آسانسور.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fa-IR" sz="2600" dirty="0"/>
              <a:t> تشويق براي بازي با همسالان در فضاهاي مناسب مثل پارک‏ها، ورزشگاه‏ها و ...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fa-IR" sz="2600" dirty="0"/>
              <a:t> تشويق براي انجام ورزش‏هايي که کالري بيشتري مي‏سوزانند. مانند: فوتبال، واليبال، بسکتبال، شنا و تنيس.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fa-IR" sz="2600" dirty="0"/>
              <a:t> تشويق براي پياده‏روي تا مدرسه.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fa-IR" sz="2600" dirty="0"/>
              <a:t> تشويق خانواده به آماده کردن وسايل لازم براي ورزش کردن دانش‏آموزان.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/>
              <a:t>11</a:t>
            </a:r>
            <a:endParaRPr lang="en-US" sz="2400" b="1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64EA755-0ADE-4D98-9397-42D96723B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50"/>
    </mc:Choice>
    <mc:Fallback xmlns="">
      <p:transition spd="slow" advTm="267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791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a-IR" sz="4000" b="1" dirty="0">
                <a:solidFill>
                  <a:srgbClr val="FF0000"/>
                </a:solidFill>
              </a:rPr>
              <a:t>خلاصه مطالب و نتيجه‏گيري</a:t>
            </a:r>
          </a:p>
          <a:p>
            <a:pPr algn="ctr">
              <a:buNone/>
            </a:pPr>
            <a:endParaRPr lang="fa-IR" dirty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براي اطمينان از سلامت و رشد نوجوانان در سنين مدرسه، لازم است دانش‏آموزان فعاليت بدني منظم و مداوم داشته باشند؛ اين فعاليت بدني منظم و مداوم، اثرات مهمي در سلامت جسمي، رواني و اجتماعي افراد نوجوان دارد.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شرکت در فعاليت‏هاي ورزشي کمک مي‏کند دانش‏آموزان موقعيت‏هايي را براي ابراز وجود، افزايش اعتماد به نفس، افزايش کنترل بر خود و غلبه بر اضطراب و افسردگي و ايجاد تعاملات اجتماعي و همدلي با ديگر افراد جامعه پيدا کنند.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fa-IR" sz="2600" dirty="0"/>
              <a:t>همچنين اين دانش‏آموزان در کسب عادت‏هاي مفيد بهداشتي و دوري از سوء رفتار‏هايي مانند سيگار کشيدن، مصرف مشروبات الکلي و مواد مخدر موفق‏تر هستند و در انجام تکليف‏هاي مدرسه و فعاليت‏هاي علمي هم از توانايي‏هاي بيشتر برخوردارند.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12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091120-DACC-48FA-AC7C-639D08367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82"/>
    </mc:Choice>
    <mc:Fallback xmlns="">
      <p:transition spd="slow" advTm="11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153400" cy="5715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 rtl="1">
              <a:spcBef>
                <a:spcPts val="0"/>
              </a:spcBef>
              <a:buNone/>
            </a:pPr>
            <a:r>
              <a:rPr lang="fa-IR" sz="4000" b="1" dirty="0">
                <a:solidFill>
                  <a:srgbClr val="FF0000"/>
                </a:solidFill>
                <a:cs typeface="B Yagut" panose="00000400000000000000" pitchFamily="2" charset="-78"/>
              </a:rPr>
              <a:t>پرسش و تمرين</a:t>
            </a:r>
          </a:p>
          <a:p>
            <a:pPr marL="0" indent="0" algn="ctr" rtl="1">
              <a:spcBef>
                <a:spcPts val="0"/>
              </a:spcBef>
              <a:buNone/>
            </a:pPr>
            <a:endParaRPr lang="fa-IR" b="1" dirty="0">
              <a:solidFill>
                <a:srgbClr val="FF0000"/>
              </a:solidFill>
              <a:cs typeface="B Yagut" panose="00000400000000000000" pitchFamily="2" charset="-78"/>
            </a:endParaRPr>
          </a:p>
          <a:p>
            <a:pPr marL="0" indent="0">
              <a:spcBef>
                <a:spcPts val="0"/>
              </a:spcBef>
            </a:pPr>
            <a:endParaRPr lang="en-US" sz="2600" dirty="0"/>
          </a:p>
          <a:p>
            <a:pPr marL="0" indent="0">
              <a:spcBef>
                <a:spcPts val="0"/>
              </a:spcBef>
              <a:buNone/>
            </a:pPr>
            <a:r>
              <a:rPr lang="fa-IR" sz="2600" dirty="0"/>
              <a:t>1 - ورزش چگونه سلامت دانش‏آموزان را تامين مي كند؟</a:t>
            </a:r>
          </a:p>
          <a:p>
            <a:pPr marL="0" indent="0">
              <a:spcBef>
                <a:spcPts val="0"/>
              </a:spcBef>
              <a:buNone/>
            </a:pPr>
            <a:endParaRPr lang="fa-IR" sz="2600" dirty="0"/>
          </a:p>
          <a:p>
            <a:pPr marL="0" indent="0">
              <a:spcBef>
                <a:spcPts val="0"/>
              </a:spcBef>
              <a:buNone/>
            </a:pPr>
            <a:r>
              <a:rPr lang="fa-IR" sz="2600" dirty="0"/>
              <a:t>2 – ورزش چه تأثيري در رشد پرورش اخلاقي دانش‏آموزان دارد؟</a:t>
            </a:r>
          </a:p>
          <a:p>
            <a:pPr marL="0" indent="0">
              <a:spcBef>
                <a:spcPts val="0"/>
              </a:spcBef>
              <a:buNone/>
            </a:pPr>
            <a:endParaRPr lang="fa-IR" sz="2600" dirty="0"/>
          </a:p>
          <a:p>
            <a:pPr marL="0" indent="0">
              <a:spcBef>
                <a:spcPts val="0"/>
              </a:spcBef>
              <a:buNone/>
            </a:pPr>
            <a:r>
              <a:rPr lang="fa-IR" sz="2600" dirty="0"/>
              <a:t>3 – ورزش چگونه در نشاط و موفقيت دانش‏آموزان نقش دارد؟</a:t>
            </a:r>
          </a:p>
          <a:p>
            <a:pPr marL="0" indent="0">
              <a:spcBef>
                <a:spcPts val="0"/>
              </a:spcBef>
              <a:buNone/>
            </a:pPr>
            <a:endParaRPr lang="fa-IR" sz="2600" dirty="0"/>
          </a:p>
          <a:p>
            <a:pPr marL="0" indent="0">
              <a:spcBef>
                <a:spcPts val="0"/>
              </a:spcBef>
              <a:buNone/>
            </a:pPr>
            <a:r>
              <a:rPr lang="fa-IR" sz="2600" dirty="0"/>
              <a:t>4 – سن شروع فعاليت‏هاي ورزشي وزنه‏برداري و دو استقامت در چه سنيني مي‏باشد؟</a:t>
            </a:r>
          </a:p>
          <a:p>
            <a:pPr marL="0" indent="0">
              <a:spcBef>
                <a:spcPts val="0"/>
              </a:spcBef>
              <a:buNone/>
            </a:pPr>
            <a:endParaRPr lang="fa-IR" sz="2600" dirty="0"/>
          </a:p>
          <a:p>
            <a:pPr marL="0" indent="0">
              <a:spcBef>
                <a:spcPts val="0"/>
              </a:spcBef>
              <a:buNone/>
            </a:pPr>
            <a:r>
              <a:rPr lang="fa-IR" sz="2600" dirty="0"/>
              <a:t>5 – مهم‏ترين دليل اضافه وزن و چاقي در دانش‏آموزان چيست؟</a:t>
            </a:r>
          </a:p>
          <a:p>
            <a:pPr marL="0" indent="0" algn="ctr" rtl="1">
              <a:spcBef>
                <a:spcPts val="0"/>
              </a:spcBef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algn="r" rtl="1"/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13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788657-0DA8-48A6-821D-CA1649474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52"/>
    </mc:Choice>
    <mc:Fallback xmlns="">
      <p:transition spd="slow" advTm="5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943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a-IR" sz="4000" b="1" dirty="0">
                <a:solidFill>
                  <a:srgbClr val="FF0000"/>
                </a:solidFill>
              </a:rPr>
              <a:t>فهرست منابع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fa-IR" sz="2600" b="1" dirty="0"/>
              <a:t>بسته آموزشی راهنمای بالینی و برنامه اجرایی تیم سلامت ، معاونت سلامت وزارت بهداشت ، درمان و آموزش پزشکی / دفتر سلامت جمعیت ، خانواده و مدارس / اداره سلامت نوجوانان ، جوانان و مدارس / انتشارات اندیشه ماندگار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fa-IR" sz="2600" b="1" dirty="0"/>
              <a:t>سبک زندگی سالم / راهنمای خودمراقبتی خانواده ( 3 ) / فعالیت بدنی منظم ، تهران ، انتشارات پارسای سلامت ، 1396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fa-IR" sz="2600" b="1" dirty="0"/>
              <a:t>اعتمادی ، ب. ورزش ، تهران ، انتشارات پیام عدالت ، بهار 1395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14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066800"/>
            <a:ext cx="7772400" cy="1851025"/>
          </a:xfrm>
        </p:spPr>
        <p:txBody>
          <a:bodyPr>
            <a:normAutofit/>
          </a:bodyPr>
          <a:lstStyle/>
          <a:p>
            <a:pPr algn="just" rtl="1"/>
            <a:r>
              <a:rPr lang="fa-IR" sz="3200" dirty="0">
                <a:cs typeface="B Yagut" panose="00000400000000000000" pitchFamily="2" charset="-78"/>
              </a:rPr>
              <a:t>لطفاً نظرها و پيشنهادهاي خود پيرامون اين بسته آموزشي را به آدرس زير ارسال کنيد.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6934200" cy="1752600"/>
          </a:xfrm>
        </p:spPr>
        <p:txBody>
          <a:bodyPr/>
          <a:lstStyle/>
          <a:p>
            <a:pPr algn="l"/>
            <a:r>
              <a:rPr lang="en-US" b="1" dirty="0"/>
              <a:t>Email: </a:t>
            </a:r>
            <a:r>
              <a:rPr lang="en-US" b="1" dirty="0">
                <a:solidFill>
                  <a:srgbClr val="FF0000"/>
                </a:solidFill>
              </a:rPr>
              <a:t>Shiraz_behvarz@sums.ac.ir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/>
              <a:t>15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 مشخصات سند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19200" y="1295400"/>
            <a:ext cx="2744788" cy="639762"/>
          </a:xfrm>
        </p:spPr>
        <p:txBody>
          <a:bodyPr/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341438"/>
            <a:ext cx="4041775" cy="639762"/>
          </a:xfrm>
        </p:spPr>
        <p:txBody>
          <a:bodyPr/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بسته آموزشي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00601" y="2174875"/>
            <a:ext cx="4038599" cy="3951288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spcBef>
                <a:spcPts val="0"/>
              </a:spcBef>
            </a:pPr>
            <a:r>
              <a:rPr lang="fa-IR" sz="2000" dirty="0">
                <a:cs typeface="B Yagut" panose="00000400000000000000" pitchFamily="2" charset="-78"/>
              </a:rPr>
              <a:t>حيطه درس: </a:t>
            </a:r>
            <a:r>
              <a:rPr lang="fa-IR" sz="2000" dirty="0"/>
              <a:t>تربيت بدني</a:t>
            </a:r>
          </a:p>
          <a:p>
            <a:pPr marL="0" indent="0" algn="r" rtl="1">
              <a:lnSpc>
                <a:spcPct val="150000"/>
              </a:lnSpc>
              <a:spcBef>
                <a:spcPts val="0"/>
              </a:spcBef>
            </a:pPr>
            <a:r>
              <a:rPr lang="fa-IR" sz="2000" dirty="0"/>
              <a:t>تاريخ آخرين بازنگري</a:t>
            </a:r>
            <a:r>
              <a:rPr lang="fa-IR" sz="2000"/>
              <a:t>: </a:t>
            </a:r>
            <a:r>
              <a:rPr lang="fa-IR" sz="2000" smtClean="0">
                <a:cs typeface="B Yagut" panose="00000400000000000000" pitchFamily="2" charset="-78"/>
              </a:rPr>
              <a:t>7 تیر 1399</a:t>
            </a:r>
            <a:endParaRPr lang="fa-IR" sz="2000" dirty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spcBef>
                <a:spcPts val="0"/>
              </a:spcBef>
            </a:pPr>
            <a:r>
              <a:rPr lang="fa-IR" sz="2000" dirty="0">
                <a:cs typeface="B Yagut" panose="00000400000000000000" pitchFamily="2" charset="-78"/>
              </a:rPr>
              <a:t>نوبت تهيه: 1</a:t>
            </a:r>
          </a:p>
          <a:p>
            <a:pPr marL="0" indent="0" algn="l" rtl="0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cs typeface="B Yagut" panose="00000400000000000000" pitchFamily="2" charset="-78"/>
              </a:rPr>
              <a:t> </a:t>
            </a:r>
            <a:r>
              <a:rPr lang="fa-IR" sz="2000" dirty="0"/>
              <a:t>نام فايل</a:t>
            </a:r>
            <a:r>
              <a:rPr lang="en-US" sz="2000" dirty="0"/>
              <a:t>: SA-</a:t>
            </a:r>
            <a:r>
              <a:rPr lang="en-US" sz="2000" dirty="0" err="1"/>
              <a:t>tasire</a:t>
            </a:r>
            <a:r>
              <a:rPr lang="en-US" sz="2000" dirty="0"/>
              <a:t>- </a:t>
            </a:r>
            <a:r>
              <a:rPr lang="en-US" sz="2000" dirty="0" err="1"/>
              <a:t>varzesh</a:t>
            </a:r>
            <a:r>
              <a:rPr lang="en-US" sz="2000" dirty="0"/>
              <a:t>- </a:t>
            </a:r>
            <a:r>
              <a:rPr lang="en-US" sz="2000" dirty="0" err="1"/>
              <a:t>dar</a:t>
            </a:r>
            <a:r>
              <a:rPr lang="en-US" sz="2000" dirty="0"/>
              <a:t>- </a:t>
            </a:r>
            <a:r>
              <a:rPr lang="en-US" sz="2000" dirty="0" err="1"/>
              <a:t>salamate</a:t>
            </a:r>
            <a:r>
              <a:rPr lang="en-US" sz="2000" dirty="0"/>
              <a:t> -</a:t>
            </a:r>
            <a:r>
              <a:rPr lang="en-US" sz="2000" dirty="0" smtClean="0"/>
              <a:t>daneshamozan-edi2.</a:t>
            </a:r>
            <a:endParaRPr lang="fa-IR" sz="2000" dirty="0">
              <a:cs typeface="B Yagut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1800" i="1" dirty="0">
                <a:cs typeface="B Yagut" panose="00000400000000000000" pitchFamily="2" charset="-78"/>
              </a:rPr>
              <a:t>  </a:t>
            </a:r>
            <a:endParaRPr lang="en-US" sz="1800" i="1" dirty="0">
              <a:cs typeface="B Yagut" panose="00000400000000000000" pitchFamily="2" charset="-78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2" descr="C:\Documents and Settings\hamid\Desktop\IMG-20200506-WA0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905000"/>
            <a:ext cx="1524000" cy="1676400"/>
          </a:xfrm>
          <a:prstGeom prst="rect">
            <a:avLst/>
          </a:prstGeom>
          <a:noFill/>
        </p:spPr>
      </p:pic>
      <p:sp>
        <p:nvSpPr>
          <p:cNvPr id="10" name="Content Placeholder 5"/>
          <p:cNvSpPr>
            <a:spLocks noGrp="1"/>
          </p:cNvSpPr>
          <p:nvPr/>
        </p:nvSpPr>
        <p:spPr>
          <a:xfrm>
            <a:off x="457200" y="3581400"/>
            <a:ext cx="4267200" cy="228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B Yagut" panose="00000400000000000000" pitchFamily="2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/>
              <a:t>شيدا احياءکننده</a:t>
            </a:r>
            <a:endParaRPr lang="fa-IR" sz="1700" dirty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>
                <a:cs typeface="B Yagut" panose="00000400000000000000" pitchFamily="2" charset="-78"/>
              </a:rPr>
              <a:t>کارشناس ارشد آموزش جامعه‏نگر در نظام سلامت</a:t>
            </a:r>
            <a:endParaRPr lang="fa-IR" sz="1700" dirty="0">
              <a:solidFill>
                <a:srgbClr val="FF0000"/>
              </a:solidFill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/>
              <a:t>مربي مرکز آموزش بهورزي کازرون</a:t>
            </a: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r>
              <a:rPr lang="fa-IR" sz="1700" dirty="0">
                <a:cs typeface="B Yagut" panose="00000400000000000000" pitchFamily="2" charset="-78"/>
              </a:rPr>
              <a:t>دانشگاه علوم پزشکي و خدمات بهداشتي درماني شيراز</a:t>
            </a:r>
          </a:p>
          <a:p>
            <a:pPr marL="0" indent="0" algn="ctr" rtl="1">
              <a:lnSpc>
                <a:spcPct val="150000"/>
              </a:lnSpc>
              <a:spcBef>
                <a:spcPts val="0"/>
              </a:spcBef>
              <a:buNone/>
            </a:pPr>
            <a:endParaRPr lang="en-US" sz="18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CEA9A0-875A-4E35-8A1E-B2D389A78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96"/>
    </mc:Choice>
    <mc:Fallback xmlns="">
      <p:transition spd="slow" advTm="3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solidFill>
                  <a:srgbClr val="FF0000"/>
                </a:solidFill>
                <a:cs typeface="B Yagut" panose="00000400000000000000" pitchFamily="2" charset="-78"/>
              </a:rPr>
              <a:t>اهداف آموزشي</a:t>
            </a:r>
            <a:endParaRPr lang="en-US" sz="4000" b="1" dirty="0">
              <a:solidFill>
                <a:srgbClr val="FF0000"/>
              </a:solidFill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2800" b="1" dirty="0">
                <a:cs typeface="B Yagut" panose="00000400000000000000" pitchFamily="2" charset="-78"/>
              </a:rPr>
              <a:t>انتظار مي‌رود فراگير پس از مطالعه اين درس بتواند</a:t>
            </a:r>
            <a:r>
              <a:rPr lang="fa-IR" sz="2800" b="1" dirty="0"/>
              <a:t>:</a:t>
            </a:r>
            <a:endParaRPr lang="fa-IR" sz="2800" dirty="0"/>
          </a:p>
          <a:p>
            <a:pPr marL="0" indent="0">
              <a:spcBef>
                <a:spcPts val="0"/>
              </a:spcBef>
            </a:pPr>
            <a:endParaRPr lang="fa-IR" sz="2600" dirty="0"/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fa-IR" sz="2600" dirty="0"/>
              <a:t> اهميت ورزش در سلامت دانش‏آموزان را توضيح دهد.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endParaRPr lang="en-US" sz="2600" dirty="0"/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fa-IR" sz="2600" dirty="0"/>
              <a:t> تأثير ورزش در رشد پرورش اخلاقي دانش‏آموزان را شرح دهد.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endParaRPr lang="en-US" sz="2600" dirty="0"/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fa-IR" sz="2600" dirty="0"/>
              <a:t> نقش ورزش در نشاط و موفقيت دانش‏آموزان را بيان کند.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endParaRPr lang="fa-IR" sz="2600" b="1" dirty="0"/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fa-IR" sz="2600" dirty="0"/>
              <a:t> اثرات کم تحرکي، اضافه وزن و چاقي در دانش‏آموزان را شرح دهد.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q"/>
            </a:pPr>
            <a:endParaRPr lang="fa-IR" sz="2600" b="1" dirty="0">
              <a:solidFill>
                <a:srgbClr val="FF0000"/>
              </a:solidFill>
            </a:endParaRPr>
          </a:p>
          <a:p>
            <a:pPr marL="0" lvl="0" indent="0">
              <a:spcBef>
                <a:spcPts val="0"/>
              </a:spcBef>
              <a:buFont typeface="Wingdings" pitchFamily="2" charset="2"/>
              <a:buChar char="q"/>
            </a:pPr>
            <a:r>
              <a:rPr lang="fa-IR" sz="2600" dirty="0"/>
              <a:t> سن مناسب جهت شروع فعاليت‏هاي ورزشي در دانش‏آموزان بيان کند.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CDDD60-1031-4983-9FB6-B1B4D8572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8"/>
    </mc:Choice>
    <mc:Fallback xmlns="">
      <p:transition spd="slow" advTm="37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solidFill>
                  <a:srgbClr val="FF0000"/>
                </a:solidFill>
                <a:cs typeface="B Yagut" panose="00000400000000000000" pitchFamily="2" charset="-78"/>
              </a:rPr>
              <a:t>فهرست عناوين</a:t>
            </a:r>
            <a:r>
              <a:rPr lang="fa-IR" b="1" dirty="0">
                <a:cs typeface="B Yagut" panose="00000400000000000000" pitchFamily="2" charset="-78"/>
              </a:rPr>
              <a:t/>
            </a:r>
            <a:br>
              <a:rPr lang="fa-IR" b="1" dirty="0">
                <a:cs typeface="B Yagut" panose="00000400000000000000" pitchFamily="2" charset="-78"/>
              </a:rPr>
            </a:b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600" dirty="0"/>
              <a:t>مقدمه</a:t>
            </a:r>
            <a:endParaRPr lang="en-US" sz="2600" dirty="0"/>
          </a:p>
          <a:p>
            <a:pPr marL="514350" lvl="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600" dirty="0"/>
              <a:t>نقش ورزش در سلامتي دانش‏آموزان </a:t>
            </a:r>
          </a:p>
          <a:p>
            <a:pPr marL="514350" lvl="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600" dirty="0"/>
              <a:t>تأثير ورزش در رشد پرورش اخلاقي دانش‏آموزان </a:t>
            </a:r>
          </a:p>
          <a:p>
            <a:pPr marL="514350" lvl="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600" dirty="0"/>
              <a:t>نقش ورزش در نشاط و موفقيت دانش‏آموزان</a:t>
            </a:r>
          </a:p>
          <a:p>
            <a:pPr marL="514350" lvl="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600" dirty="0"/>
              <a:t>کم تحرکي، اضافه وزن و چاقي در دانش‏آموزان</a:t>
            </a:r>
          </a:p>
          <a:p>
            <a:pPr marL="514350" lvl="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600" dirty="0"/>
              <a:t>سن شروع فعاليت‏هاي ورزشي در دانش‏آموزان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75D4C1-FEDE-444A-B89C-60B17482A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97"/>
    </mc:Choice>
    <mc:Fallback xmlns="">
      <p:transition spd="slow" advTm="3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8001000" cy="22098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r" rtl="1">
              <a:buFont typeface="Wingdings" pitchFamily="2" charset="2"/>
              <a:buChar char="Ø"/>
            </a:pPr>
            <a:r>
              <a:rPr lang="fa-IR" b="1" dirty="0">
                <a:solidFill>
                  <a:srgbClr val="FF0000"/>
                </a:solidFill>
                <a:cs typeface="B Yagut" panose="00000400000000000000" pitchFamily="2" charset="-78"/>
              </a:rPr>
              <a:t> مقدمه </a:t>
            </a:r>
            <a:endParaRPr lang="fa-IR" sz="2400" dirty="0"/>
          </a:p>
          <a:p>
            <a:pPr marL="0" indent="0" algn="just" rtl="1">
              <a:spcBef>
                <a:spcPts val="0"/>
              </a:spcBef>
              <a:buNone/>
            </a:pPr>
            <a:r>
              <a:rPr lang="fa-IR" sz="2600" dirty="0"/>
              <a:t> طبق بررسي‏هاي انجام شده، كودكان و نوجوانان به طور كامل فعال و با تحرک نيستند و نيازست دانش‏آموزان به ورزش‏هايي بپردازند كه براي سلامتي جسمي، رواني و اجتماعي آنها مفيد باشد</a:t>
            </a:r>
            <a:r>
              <a:rPr lang="fa-IR" sz="2800" dirty="0"/>
              <a:t>.</a:t>
            </a:r>
          </a:p>
          <a:p>
            <a:pPr marL="0" indent="0" algn="just" rtl="1">
              <a:spcBef>
                <a:spcPts val="0"/>
              </a:spcBef>
              <a:buNone/>
            </a:pPr>
            <a:endParaRPr lang="fa-IR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C:\Documents and Settings\hamid\Desktop\عکس فصل دانش آموز\download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895600"/>
            <a:ext cx="2590800" cy="2514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09600" y="3352800"/>
            <a:ext cx="5029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600" dirty="0">
                <a:cs typeface="B Yagut" pitchFamily="2" charset="-78"/>
              </a:rPr>
              <a:t>فعاليت بدني زمينه‏هاي بروز شايستگي‏هاي لازم را در دانش‏آموزان براي اداره امور زندگي پرورش مي‏دهد</a:t>
            </a:r>
            <a:r>
              <a:rPr lang="fa-IR" dirty="0">
                <a:cs typeface="B Yagut" pitchFamily="2" charset="-78"/>
              </a:rPr>
              <a:t>.</a:t>
            </a:r>
            <a:endParaRPr lang="en-US" dirty="0">
              <a:cs typeface="B Yagut" pitchFamily="2" charset="-78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E7890DD-CD21-4AC0-9D69-19722180F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05"/>
    </mc:Choice>
    <mc:Fallback xmlns="">
      <p:transition spd="slow" advTm="87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077200" cy="3124200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endParaRPr lang="fa-IR" sz="28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400" b="1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fa-IR" sz="10400" dirty="0"/>
              <a:t> کنترل و نگهداري وزن مناسب و متعادل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endParaRPr lang="en-US" sz="10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fa-IR" sz="10400" dirty="0"/>
              <a:t> تکامل بهتر و سلامتي دستگاه ماهيچه‏اي-اسکلتي (استخوان‏ها، مفاصل، ماهيچه‏ها)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endParaRPr lang="en-US" sz="10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fa-IR" sz="10400" dirty="0"/>
              <a:t> سلامتي سيستم عصبي، ماهيچه‏ها و هماهنگي و کنترل بهتر بر حرکات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endParaRPr lang="en-US" sz="10400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fa-IR" sz="10400" dirty="0"/>
              <a:t> سلامت دستگاه قلبي-عروقي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a-IR" sz="47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20000"/>
              </a:lnSpc>
              <a:spcBef>
                <a:spcPts val="0"/>
              </a:spcBef>
              <a:buNone/>
            </a:pPr>
            <a:r>
              <a:rPr lang="fa-IR" sz="3300" dirty="0">
                <a:cs typeface="B Yagut" panose="00000400000000000000" pitchFamily="2" charset="-78"/>
              </a:rPr>
              <a:t>   </a:t>
            </a:r>
          </a:p>
          <a:p>
            <a:pPr marL="0" indent="0" algn="r" rtl="1">
              <a:buNone/>
            </a:pPr>
            <a:r>
              <a:rPr lang="fa-IR" sz="3300" dirty="0">
                <a:cs typeface="B Yagut" panose="00000400000000000000" pitchFamily="2" charset="-78"/>
              </a:rPr>
              <a:t>    </a:t>
            </a:r>
          </a:p>
          <a:p>
            <a:pPr algn="r" rtl="1"/>
            <a:endParaRPr lang="en-US" sz="3300" dirty="0">
              <a:cs typeface="B Yagut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609600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3200" b="1" dirty="0">
                <a:solidFill>
                  <a:srgbClr val="FF0000"/>
                </a:solidFill>
                <a:cs typeface="B Yagut" pitchFamily="2" charset="-78"/>
              </a:rPr>
              <a:t> نقش ورزش در سلامت دانش‏آموزان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6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Documents and Settings\hamid\Desktop\عکس فصل دانش آموز\images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343400"/>
            <a:ext cx="3657600" cy="22098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0BBB18-AF11-4778-89FF-B71A86041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78"/>
    </mc:Choice>
    <mc:Fallback xmlns="">
      <p:transition spd="slow" advTm="207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3429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</a:pPr>
            <a:r>
              <a:rPr lang="fa-IR" sz="2600" dirty="0"/>
              <a:t>جنبه اخلاقي ورزش جهت دادن به تمايلات و انگيزه‏هاي کودک و نوجوان است تا بتوان از اين طريق، او را در مسير صحيح هدايت قرار داد.</a:t>
            </a:r>
          </a:p>
          <a:p>
            <a:pPr marL="0" algn="just">
              <a:spcBef>
                <a:spcPts val="0"/>
              </a:spcBef>
              <a:buNone/>
            </a:pPr>
            <a:endParaRPr lang="fa-IR" sz="2600" dirty="0"/>
          </a:p>
          <a:p>
            <a:pPr marL="0" algn="just">
              <a:spcBef>
                <a:spcPts val="0"/>
              </a:spcBef>
            </a:pPr>
            <a:r>
              <a:rPr lang="fa-IR" sz="2600" dirty="0"/>
              <a:t>ورزش و بازي، ميدان تمريني براي ارزش‏گذاري و جهت‏گيري تمام  هيجان‏ها و عواطف و گرايش‏هاي فطري دانش‏آموزان است.</a:t>
            </a:r>
          </a:p>
          <a:p>
            <a:pPr marL="0" algn="just">
              <a:spcBef>
                <a:spcPts val="0"/>
              </a:spcBef>
            </a:pPr>
            <a:endParaRPr lang="fa-IR" sz="2600" dirty="0"/>
          </a:p>
          <a:p>
            <a:pPr marL="0" algn="just">
              <a:spcBef>
                <a:spcPts val="0"/>
              </a:spcBef>
            </a:pPr>
            <a:r>
              <a:rPr lang="fa-IR" sz="2600" dirty="0"/>
              <a:t>دانش‏آموزان به واسطه ورزش مفاهيم نوع دوستي، تعاون، ايثار، صبر و استقامت را به طور ناخودآگاه مي‏آموزند.</a:t>
            </a:r>
          </a:p>
          <a:p>
            <a:pPr marL="0" algn="just">
              <a:spcBef>
                <a:spcPts val="0"/>
              </a:spcBef>
            </a:pPr>
            <a:endParaRPr lang="fa-IR" sz="2600" dirty="0"/>
          </a:p>
        </p:txBody>
      </p:sp>
      <p:sp>
        <p:nvSpPr>
          <p:cNvPr id="4" name="Rectangle 3"/>
          <p:cNvSpPr/>
          <p:nvPr/>
        </p:nvSpPr>
        <p:spPr>
          <a:xfrm>
            <a:off x="685800" y="2286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3200" b="1" dirty="0">
                <a:solidFill>
                  <a:srgbClr val="FF0000"/>
                </a:solidFill>
                <a:cs typeface="B Yagut" pitchFamily="2" charset="-78"/>
              </a:rPr>
              <a:t> تاثير ورزش در رشد پرورش اخلاقي دانش‏آموزان</a:t>
            </a:r>
            <a:endParaRPr lang="en-US" sz="3200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7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Documents and Settings\hamid\Desktop\عکس فصل دانش آموز\images (1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343400"/>
            <a:ext cx="3657600" cy="1857375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ED8898-7D74-4242-873E-23E4680AE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22"/>
    </mc:Choice>
    <mc:Fallback xmlns="">
      <p:transition spd="slow" advTm="6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077200" cy="4800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</a:pPr>
            <a:r>
              <a:rPr lang="fa-IR" sz="2600" dirty="0"/>
              <a:t>دانش‏آموزاني که بطور روزانه و منظم ورزش مي‏کنند شادتر بوده و عملکرد تحصيلي بهتري نسبت به ساير همسالانشان خواهند داشت، زيرا انجام فعاليت ورزشي منظم باعث افزايش ميزان اکسيژن رساني به مغز شده و در نتيجه موجب: </a:t>
            </a:r>
          </a:p>
          <a:p>
            <a:pPr marL="0" algn="just"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ايجاد آرامش </a:t>
            </a:r>
          </a:p>
          <a:p>
            <a:pPr marL="0" algn="just"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ايجاد نشاط و شادابي </a:t>
            </a:r>
          </a:p>
          <a:p>
            <a:pPr marL="0" algn="just"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کاهش اضطراب و افسردگي </a:t>
            </a:r>
          </a:p>
          <a:p>
            <a:pPr marL="0" algn="just"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کاهش خشونت</a:t>
            </a:r>
          </a:p>
          <a:p>
            <a:pPr marL="0" algn="just"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افزايش اعتماد به نفس</a:t>
            </a:r>
          </a:p>
          <a:p>
            <a:pPr marL="0" algn="just"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ايجاد روابط اجتماعي</a:t>
            </a:r>
          </a:p>
          <a:p>
            <a:pPr marL="0" algn="just">
              <a:spcBef>
                <a:spcPts val="0"/>
              </a:spcBef>
              <a:buFont typeface="Courier New" pitchFamily="49" charset="0"/>
              <a:buChar char="o"/>
            </a:pPr>
            <a:r>
              <a:rPr lang="fa-IR" sz="2600" dirty="0"/>
              <a:t>افزايش تمرکز در يادگيري مي‏شود.</a:t>
            </a:r>
          </a:p>
          <a:p>
            <a:pPr marL="0" algn="just">
              <a:spcBef>
                <a:spcPts val="0"/>
              </a:spcBef>
            </a:pPr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685800" y="4572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3200" b="1" dirty="0">
                <a:solidFill>
                  <a:srgbClr val="FF0000"/>
                </a:solidFill>
                <a:cs typeface="B Yagut" pitchFamily="2" charset="-78"/>
              </a:rPr>
              <a:t> اهميت و تاثير ورزش در نشاط و موفقيت</a:t>
            </a:r>
            <a:endParaRPr lang="en-US" sz="3200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>
                <a:solidFill>
                  <a:schemeClr val="tx1"/>
                </a:solidFill>
              </a:rPr>
              <a:t>8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075" name="Picture 3" descr="C:\Documents and Settings\hamid\Desktop\عکس فصل دانش آموز\images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048000"/>
            <a:ext cx="3124200" cy="2514599"/>
          </a:xfrm>
          <a:prstGeom prst="rect">
            <a:avLst/>
          </a:prstGeom>
          <a:noFill/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35319C0-50BF-4D1D-9504-B3C6CCE0D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56"/>
    </mc:Choice>
    <mc:Fallback xmlns="">
      <p:transition spd="slow" advTm="12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pPr algn="r">
              <a:buFont typeface="Wingdings" pitchFamily="2" charset="2"/>
              <a:buChar char="Ø"/>
            </a:pPr>
            <a:r>
              <a:rPr lang="fa-IR" sz="3200" dirty="0">
                <a:solidFill>
                  <a:srgbClr val="FF0000"/>
                </a:solidFill>
              </a:rPr>
              <a:t> کم تحرکي، اضافه وزن و چاقي در دانش‏آموزان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209800"/>
            <a:ext cx="8686800" cy="4495800"/>
          </a:xfrm>
        </p:spPr>
        <p:txBody>
          <a:bodyPr>
            <a:normAutofit lnSpcReduction="10000"/>
          </a:bodyPr>
          <a:lstStyle/>
          <a:p>
            <a:pPr algn="just"/>
            <a:endParaRPr lang="fa-IR" sz="2600" dirty="0"/>
          </a:p>
          <a:p>
            <a:pPr algn="just">
              <a:spcBef>
                <a:spcPts val="0"/>
              </a:spcBef>
              <a:buFont typeface="Arial" pitchFamily="34" charset="0"/>
              <a:buChar char="•"/>
            </a:pPr>
            <a:r>
              <a:rPr lang="fa-IR" sz="2600" dirty="0"/>
              <a:t> عادات غذايي غلط و بي‏تحرکي از دلايل مهم اضافه وزن و چاقي در دانش‏آموزان هستند.</a:t>
            </a:r>
          </a:p>
          <a:p>
            <a:pPr algn="just">
              <a:spcBef>
                <a:spcPts val="0"/>
              </a:spcBef>
              <a:buFont typeface="Arial" pitchFamily="34" charset="0"/>
              <a:buChar char="•"/>
            </a:pPr>
            <a:r>
              <a:rPr lang="fa-IR" sz="2600" dirty="0"/>
              <a:t> يکي از عوارض چاقي و اضافه  وزن در نوجوانان، بلوغ زودرس در آنها است و رشد قدي را محدود مي کند.</a:t>
            </a:r>
          </a:p>
          <a:p>
            <a:pPr algn="just">
              <a:spcBef>
                <a:spcPts val="0"/>
              </a:spcBef>
              <a:buFont typeface="Arial" pitchFamily="34" charset="0"/>
              <a:buChar char="•"/>
            </a:pPr>
            <a:r>
              <a:rPr lang="fa-IR" sz="2600" dirty="0"/>
              <a:t> کم تحرکي و اضافه وزن باعث کاهش توده استخواني و ضعف استخوان‏ها در نوجوانان مي‏شود.</a:t>
            </a:r>
          </a:p>
          <a:p>
            <a:pPr algn="just">
              <a:buFont typeface="Arial" pitchFamily="34" charset="0"/>
              <a:buChar char="•"/>
            </a:pPr>
            <a:endParaRPr lang="fa-IR" sz="2800" dirty="0"/>
          </a:p>
          <a:p>
            <a:pPr algn="just"/>
            <a:r>
              <a:rPr lang="fa-IR" sz="2800" dirty="0">
                <a:solidFill>
                  <a:srgbClr val="C00000"/>
                </a:solidFill>
              </a:rPr>
              <a:t> * بنابراين ميزان فعاليت بدني مناسب براي نوجوانان و دانش‏آموزان يعني گروه سني 6 تا 18 سال، روزانه 60 دقيقه فعاليت بدني متوسط مي‏باشد.</a:t>
            </a:r>
          </a:p>
          <a:p>
            <a:pPr algn="r">
              <a:buFont typeface="Arial" pitchFamily="34" charset="0"/>
              <a:buChar char="•"/>
            </a:pPr>
            <a:endParaRPr lang="fa-IR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z="2400" b="1" dirty="0"/>
              <a:t>9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3352800" y="993338"/>
            <a:ext cx="5562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buFont typeface="Arial" pitchFamily="34" charset="0"/>
              <a:buChar char="•"/>
            </a:pPr>
            <a:r>
              <a:rPr lang="fa-IR" sz="2600" dirty="0">
                <a:cs typeface="B Yagut" pitchFamily="2" charset="-78"/>
              </a:rPr>
              <a:t>اضافه وزن و چاقي در دانش‏آموزان يکي از مهم‏ترين عوامل خطرساز براي برخی از بیماری ها در بزرگسالی است.</a:t>
            </a:r>
          </a:p>
        </p:txBody>
      </p:sp>
      <p:pic>
        <p:nvPicPr>
          <p:cNvPr id="4098" name="Picture 2" descr="C:\Documents and Settings\hamid\Desktop\downlo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066800"/>
            <a:ext cx="2667000" cy="1371600"/>
          </a:xfrm>
          <a:prstGeom prst="rect">
            <a:avLst/>
          </a:prstGeom>
          <a:noFill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D39135-2EB6-4CDD-AF3A-8B7A05ADB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80"/>
    </mc:Choice>
    <mc:Fallback xmlns="">
      <p:transition spd="slow" advTm="11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سایر موارد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5NN7CDR5NKU2-831-759</_dlc_DocId>
    <_dlc_DocIdUrl xmlns="1047730d-92e1-4018-9084-d932fd3a7f58">
      <Url>http://www.health.gov.ir/hnd/_layouts/DocIdRedir.aspx?ID=5NN7CDR5NKU2-831-759</Url>
      <Description>5NN7CDR5NKU2-831-759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D2D54C-BFA4-4983-822C-62F3AFF5EF9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33F7076-C448-43B5-B6B5-C0F3D8960B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538272-8061-467E-A8B1-C0A937884320}">
  <ds:schemaRefs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12fdc5dc-769e-4543-b10d-fbea3dac4417"/>
    <ds:schemaRef ds:uri="1047730d-92e1-4018-9084-d932fd3a7f58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73CB6C6B-A2DC-49B7-879C-2AFBC3A2D0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1250</Words>
  <Application>Microsoft Office PowerPoint</Application>
  <PresentationFormat>On-screen Show (4:3)</PresentationFormat>
  <Paragraphs>130</Paragraphs>
  <Slides>15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Wingdings</vt:lpstr>
      <vt:lpstr>B Yagut</vt:lpstr>
      <vt:lpstr>Arial</vt:lpstr>
      <vt:lpstr>Courier New</vt:lpstr>
      <vt:lpstr>Office Theme</vt:lpstr>
      <vt:lpstr>تأثير ورزش در سلامت دانش‏آموزان</vt:lpstr>
      <vt:lpstr> مشخصات سند</vt:lpstr>
      <vt:lpstr> اهداف آموزشي</vt:lpstr>
      <vt:lpstr>فهرست عناوين </vt:lpstr>
      <vt:lpstr>PowerPoint Presentation</vt:lpstr>
      <vt:lpstr>PowerPoint Presentation</vt:lpstr>
      <vt:lpstr>PowerPoint Presentation</vt:lpstr>
      <vt:lpstr>PowerPoint Presentation</vt:lpstr>
      <vt:lpstr> کم تحرکي، اضافه وزن و چاقي در دانش‏آموزان </vt:lpstr>
      <vt:lpstr> سن شروع فعاليت‏هاي ورزشي در دانش‏آموزان </vt:lpstr>
      <vt:lpstr>نکات مهمي در مورد تحرک و فعاليت بدني دانش‏آموزان و نوجوانان:</vt:lpstr>
      <vt:lpstr>PowerPoint Presentation</vt:lpstr>
      <vt:lpstr>PowerPoint Presentation</vt:lpstr>
      <vt:lpstr>PowerPoint Presentation</vt:lpstr>
      <vt:lpstr>لطفاً نظرها و پيشنهادهاي خود پيرامون اين بسته آموزشي را به آدرس زير ارسال کنيد.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تاثیر ورزش در سلامت دانش آموزان</dc:title>
  <dc:creator>SONY</dc:creator>
  <cp:lastModifiedBy>saberi</cp:lastModifiedBy>
  <cp:revision>403</cp:revision>
  <dcterms:created xsi:type="dcterms:W3CDTF">2020-04-21T16:07:12Z</dcterms:created>
  <dcterms:modified xsi:type="dcterms:W3CDTF">2021-05-19T09:51:21Z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1a5a8cf0-b844-4535-891f-a6167220d8ca</vt:lpwstr>
  </property>
</Properties>
</file>